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 id="262" r:id="rId6"/>
    <p:sldId id="270" r:id="rId7"/>
    <p:sldId id="264" r:id="rId8"/>
    <p:sldId id="263" r:id="rId9"/>
    <p:sldId id="265" r:id="rId10"/>
    <p:sldId id="267" r:id="rId11"/>
    <p:sldId id="268" r:id="rId12"/>
    <p:sldId id="266" r:id="rId13"/>
    <p:sldId id="269" r:id="rId14"/>
    <p:sldId id="271" r:id="rId15"/>
    <p:sldId id="273" r:id="rId16"/>
    <p:sldId id="274" r:id="rId17"/>
    <p:sldId id="275" r:id="rId18"/>
    <p:sldId id="276" r:id="rId19"/>
    <p:sldId id="277" r:id="rId20"/>
    <p:sldId id="278" r:id="rId21"/>
    <p:sldId id="279" r:id="rId22"/>
    <p:sldId id="281" r:id="rId23"/>
    <p:sldId id="282" r:id="rId24"/>
    <p:sldId id="284" r:id="rId25"/>
    <p:sldId id="283" r:id="rId26"/>
    <p:sldId id="285" r:id="rId27"/>
    <p:sldId id="286" r:id="rId28"/>
    <p:sldId id="287" r:id="rId29"/>
    <p:sldId id="288" r:id="rId30"/>
    <p:sldId id="290" r:id="rId31"/>
    <p:sldId id="289" r:id="rId32"/>
    <p:sldId id="299" r:id="rId33"/>
    <p:sldId id="291" r:id="rId34"/>
    <p:sldId id="292" r:id="rId35"/>
    <p:sldId id="293" r:id="rId36"/>
    <p:sldId id="294" r:id="rId37"/>
    <p:sldId id="296" r:id="rId38"/>
    <p:sldId id="295" r:id="rId39"/>
    <p:sldId id="297" r:id="rId40"/>
    <p:sldId id="298" r:id="rId41"/>
    <p:sldId id="300" r:id="rId4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8978CFD4-3EDF-4581-9A7F-7A801EB20C97}" type="datetimeFigureOut">
              <a:rPr lang="fr-FR" smtClean="0"/>
              <a:t>04/05/2022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610B48-F5D2-402C-B600-7CF7701A5A9D}" type="slidenum">
              <a:rPr lang="fr-FR" smtClean="0"/>
              <a:t>‹N°›</a:t>
            </a:fld>
            <a:endParaRPr lang="fr-FR"/>
          </a:p>
        </p:txBody>
      </p:sp>
    </p:spTree>
    <p:extLst>
      <p:ext uri="{BB962C8B-B14F-4D97-AF65-F5344CB8AC3E}">
        <p14:creationId xmlns:p14="http://schemas.microsoft.com/office/powerpoint/2010/main" val="330895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978CFD4-3EDF-4581-9A7F-7A801EB20C97}" type="datetimeFigureOut">
              <a:rPr lang="fr-FR" smtClean="0"/>
              <a:t>04/05/2022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610B48-F5D2-402C-B600-7CF7701A5A9D}" type="slidenum">
              <a:rPr lang="fr-FR" smtClean="0"/>
              <a:t>‹N°›</a:t>
            </a:fld>
            <a:endParaRPr lang="fr-FR"/>
          </a:p>
        </p:txBody>
      </p:sp>
    </p:spTree>
    <p:extLst>
      <p:ext uri="{BB962C8B-B14F-4D97-AF65-F5344CB8AC3E}">
        <p14:creationId xmlns:p14="http://schemas.microsoft.com/office/powerpoint/2010/main" val="2715534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8978CFD4-3EDF-4581-9A7F-7A801EB20C97}" type="datetimeFigureOut">
              <a:rPr lang="fr-FR" smtClean="0"/>
              <a:t>04/05/2022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610B48-F5D2-402C-B600-7CF7701A5A9D}" type="slidenum">
              <a:rPr lang="fr-FR" smtClean="0"/>
              <a:t>‹N°›</a:t>
            </a:fld>
            <a:endParaRPr lang="fr-FR"/>
          </a:p>
        </p:txBody>
      </p:sp>
    </p:spTree>
    <p:extLst>
      <p:ext uri="{BB962C8B-B14F-4D97-AF65-F5344CB8AC3E}">
        <p14:creationId xmlns:p14="http://schemas.microsoft.com/office/powerpoint/2010/main" val="1462732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978CFD4-3EDF-4581-9A7F-7A801EB20C97}" type="datetimeFigureOut">
              <a:rPr lang="fr-FR" smtClean="0"/>
              <a:t>04/05/2022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8610B48-F5D2-402C-B600-7CF7701A5A9D}" type="slidenum">
              <a:rPr lang="fr-FR" smtClean="0"/>
              <a:t>‹N°›</a:t>
            </a:fld>
            <a:endParaRPr lang="fr-FR"/>
          </a:p>
        </p:txBody>
      </p:sp>
    </p:spTree>
    <p:extLst>
      <p:ext uri="{BB962C8B-B14F-4D97-AF65-F5344CB8AC3E}">
        <p14:creationId xmlns:p14="http://schemas.microsoft.com/office/powerpoint/2010/main" val="2107981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978CFD4-3EDF-4581-9A7F-7A801EB20C97}" type="datetimeFigureOut">
              <a:rPr lang="fr-FR" smtClean="0"/>
              <a:t>04/05/2022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8610B48-F5D2-402C-B600-7CF7701A5A9D}" type="slidenum">
              <a:rPr lang="fr-FR" smtClean="0"/>
              <a:t>‹N°›</a:t>
            </a:fld>
            <a:endParaRPr lang="fr-FR"/>
          </a:p>
        </p:txBody>
      </p:sp>
    </p:spTree>
    <p:extLst>
      <p:ext uri="{BB962C8B-B14F-4D97-AF65-F5344CB8AC3E}">
        <p14:creationId xmlns:p14="http://schemas.microsoft.com/office/powerpoint/2010/main" val="3210977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8978CFD4-3EDF-4581-9A7F-7A801EB20C97}" type="datetimeFigureOut">
              <a:rPr lang="fr-FR" smtClean="0"/>
              <a:t>04/05/2022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8610B48-F5D2-402C-B600-7CF7701A5A9D}" type="slidenum">
              <a:rPr lang="fr-FR" smtClean="0"/>
              <a:t>‹N°›</a:t>
            </a:fld>
            <a:endParaRPr lang="fr-FR"/>
          </a:p>
        </p:txBody>
      </p:sp>
    </p:spTree>
    <p:extLst>
      <p:ext uri="{BB962C8B-B14F-4D97-AF65-F5344CB8AC3E}">
        <p14:creationId xmlns:p14="http://schemas.microsoft.com/office/powerpoint/2010/main" val="1355024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978CFD4-3EDF-4581-9A7F-7A801EB20C97}" type="datetimeFigureOut">
              <a:rPr lang="fr-FR" smtClean="0"/>
              <a:t>04/05/2022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8610B48-F5D2-402C-B600-7CF7701A5A9D}" type="slidenum">
              <a:rPr lang="fr-FR" smtClean="0"/>
              <a:t>‹N°›</a:t>
            </a:fld>
            <a:endParaRPr lang="fr-FR"/>
          </a:p>
        </p:txBody>
      </p:sp>
    </p:spTree>
    <p:extLst>
      <p:ext uri="{BB962C8B-B14F-4D97-AF65-F5344CB8AC3E}">
        <p14:creationId xmlns:p14="http://schemas.microsoft.com/office/powerpoint/2010/main" val="307268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8978CFD4-3EDF-4581-9A7F-7A801EB20C97}" type="datetimeFigureOut">
              <a:rPr lang="fr-FR" smtClean="0"/>
              <a:t>04/05/2022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8610B48-F5D2-402C-B600-7CF7701A5A9D}" type="slidenum">
              <a:rPr lang="fr-FR" smtClean="0"/>
              <a:t>‹N°›</a:t>
            </a:fld>
            <a:endParaRPr lang="fr-FR"/>
          </a:p>
        </p:txBody>
      </p:sp>
    </p:spTree>
    <p:extLst>
      <p:ext uri="{BB962C8B-B14F-4D97-AF65-F5344CB8AC3E}">
        <p14:creationId xmlns:p14="http://schemas.microsoft.com/office/powerpoint/2010/main" val="1608199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8978CFD4-3EDF-4581-9A7F-7A801EB20C97}" type="datetimeFigureOut">
              <a:rPr lang="fr-FR" smtClean="0"/>
              <a:t>04/05/2022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8610B48-F5D2-402C-B600-7CF7701A5A9D}" type="slidenum">
              <a:rPr lang="fr-FR" smtClean="0"/>
              <a:t>‹N°›</a:t>
            </a:fld>
            <a:endParaRPr lang="fr-FR"/>
          </a:p>
        </p:txBody>
      </p:sp>
    </p:spTree>
    <p:extLst>
      <p:ext uri="{BB962C8B-B14F-4D97-AF65-F5344CB8AC3E}">
        <p14:creationId xmlns:p14="http://schemas.microsoft.com/office/powerpoint/2010/main" val="3819176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978CFD4-3EDF-4581-9A7F-7A801EB20C97}" type="datetimeFigureOut">
              <a:rPr lang="fr-FR" smtClean="0"/>
              <a:t>04/05/2022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610B48-F5D2-402C-B600-7CF7701A5A9D}" type="slidenum">
              <a:rPr lang="fr-FR" smtClean="0"/>
              <a:t>‹N°›</a:t>
            </a:fld>
            <a:endParaRPr lang="fr-FR"/>
          </a:p>
        </p:txBody>
      </p:sp>
    </p:spTree>
    <p:extLst>
      <p:ext uri="{BB962C8B-B14F-4D97-AF65-F5344CB8AC3E}">
        <p14:creationId xmlns:p14="http://schemas.microsoft.com/office/powerpoint/2010/main" val="3897472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978CFD4-3EDF-4581-9A7F-7A801EB20C97}" type="datetimeFigureOut">
              <a:rPr lang="fr-FR" smtClean="0"/>
              <a:t>04/05/2022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610B48-F5D2-402C-B600-7CF7701A5A9D}" type="slidenum">
              <a:rPr lang="fr-FR" smtClean="0"/>
              <a:t>‹N°›</a:t>
            </a:fld>
            <a:endParaRPr lang="fr-FR"/>
          </a:p>
        </p:txBody>
      </p:sp>
    </p:spTree>
    <p:extLst>
      <p:ext uri="{BB962C8B-B14F-4D97-AF65-F5344CB8AC3E}">
        <p14:creationId xmlns:p14="http://schemas.microsoft.com/office/powerpoint/2010/main" val="1548691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78CFD4-3EDF-4581-9A7F-7A801EB20C97}" type="datetimeFigureOut">
              <a:rPr lang="fr-FR" smtClean="0"/>
              <a:t>04/05/2022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610B48-F5D2-402C-B600-7CF7701A5A9D}" type="slidenum">
              <a:rPr lang="fr-FR" smtClean="0"/>
              <a:t>‹N°›</a:t>
            </a:fld>
            <a:endParaRPr lang="fr-FR"/>
          </a:p>
        </p:txBody>
      </p:sp>
    </p:spTree>
    <p:extLst>
      <p:ext uri="{BB962C8B-B14F-4D97-AF65-F5344CB8AC3E}">
        <p14:creationId xmlns:p14="http://schemas.microsoft.com/office/powerpoint/2010/main" val="3016893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a:t>
            </a:r>
            <a:r>
              <a:rPr lang="fr-FR" b="1" dirty="0" smtClean="0"/>
              <a:t>vieille</a:t>
            </a:r>
            <a:r>
              <a:rPr lang="fr-FR" dirty="0" smtClean="0"/>
              <a:t>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a:off x="304800" y="203200"/>
            <a:ext cx="2197100" cy="850900"/>
          </a:xfrm>
          <a:prstGeom prst="borderCallout1">
            <a:avLst>
              <a:gd name="adj1" fmla="val 120750"/>
              <a:gd name="adj2" fmla="val 95455"/>
              <a:gd name="adj3" fmla="val 138590"/>
              <a:gd name="adj4" fmla="val 121379"/>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Âge de Yersin</a:t>
            </a:r>
          </a:p>
        </p:txBody>
      </p:sp>
    </p:spTree>
    <p:extLst>
      <p:ext uri="{BB962C8B-B14F-4D97-AF65-F5344CB8AC3E}">
        <p14:creationId xmlns:p14="http://schemas.microsoft.com/office/powerpoint/2010/main" val="660724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a:t>
            </a:r>
            <a:r>
              <a:rPr lang="fr-FR" b="1" dirty="0" smtClean="0"/>
              <a:t>main</a:t>
            </a:r>
            <a:r>
              <a:rPr lang="fr-FR" dirty="0" smtClean="0"/>
              <a:t>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a:off x="304800" y="203200"/>
            <a:ext cx="2197100" cy="850900"/>
          </a:xfrm>
          <a:prstGeom prst="borderCallout1">
            <a:avLst>
              <a:gd name="adj1" fmla="val 80452"/>
              <a:gd name="adj2" fmla="val 104126"/>
              <a:gd name="adj3" fmla="val 143068"/>
              <a:gd name="adj4" fmla="val 146813"/>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Métonymie : La main pour le personnage</a:t>
            </a:r>
            <a:endParaRPr lang="fr-FR" dirty="0"/>
          </a:p>
        </p:txBody>
      </p:sp>
    </p:spTree>
    <p:extLst>
      <p:ext uri="{BB962C8B-B14F-4D97-AF65-F5344CB8AC3E}">
        <p14:creationId xmlns:p14="http://schemas.microsoft.com/office/powerpoint/2010/main" val="1810953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a:t>
            </a:r>
            <a:r>
              <a:rPr lang="fr-FR" b="1" dirty="0" smtClean="0"/>
              <a:t>tavelée</a:t>
            </a:r>
            <a:r>
              <a:rPr lang="fr-FR" dirty="0" smtClean="0"/>
              <a:t>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a:off x="1244600" y="190500"/>
            <a:ext cx="2197100" cy="850900"/>
          </a:xfrm>
          <a:prstGeom prst="borderCallout1">
            <a:avLst>
              <a:gd name="adj1" fmla="val 80452"/>
              <a:gd name="adj2" fmla="val 104126"/>
              <a:gd name="adj3" fmla="val 143068"/>
              <a:gd name="adj4" fmla="val 146813"/>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Reprise de la même idée que </a:t>
            </a:r>
            <a:r>
              <a:rPr lang="fr-FR" i="1" dirty="0" smtClean="0"/>
              <a:t>vieille</a:t>
            </a:r>
            <a:endParaRPr lang="fr-FR" dirty="0"/>
          </a:p>
        </p:txBody>
      </p:sp>
    </p:spTree>
    <p:extLst>
      <p:ext uri="{BB962C8B-B14F-4D97-AF65-F5344CB8AC3E}">
        <p14:creationId xmlns:p14="http://schemas.microsoft.com/office/powerpoint/2010/main" val="3217604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t>
            </a:r>
            <a:r>
              <a:rPr lang="fr-FR" b="1" dirty="0" smtClean="0"/>
              <a:t>au pouce fendu </a:t>
            </a:r>
            <a:r>
              <a:rPr lang="fr-FR" dirty="0" smtClean="0"/>
              <a:t>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a:off x="2844800" y="254000"/>
            <a:ext cx="2197100" cy="850900"/>
          </a:xfrm>
          <a:prstGeom prst="borderCallout1">
            <a:avLst>
              <a:gd name="adj1" fmla="val 80452"/>
              <a:gd name="adj2" fmla="val 104126"/>
              <a:gd name="adj3" fmla="val 143068"/>
              <a:gd name="adj4" fmla="val 146813"/>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Indication réelle</a:t>
            </a:r>
            <a:br>
              <a:rPr lang="fr-FR" dirty="0" smtClean="0"/>
            </a:br>
            <a:r>
              <a:rPr lang="fr-FR" dirty="0" smtClean="0"/>
              <a:t>Yersin = aventurier</a:t>
            </a:r>
            <a:endParaRPr lang="fr-FR" dirty="0"/>
          </a:p>
        </p:txBody>
      </p:sp>
    </p:spTree>
    <p:extLst>
      <p:ext uri="{BB962C8B-B14F-4D97-AF65-F5344CB8AC3E}">
        <p14:creationId xmlns:p14="http://schemas.microsoft.com/office/powerpoint/2010/main" val="3775433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a:t>
            </a:r>
            <a:r>
              <a:rPr lang="fr-FR" b="1" dirty="0" smtClean="0"/>
              <a:t>un voilage de pongé</a:t>
            </a:r>
            <a:r>
              <a:rPr lang="fr-FR" dirty="0" smtClean="0"/>
              <a:t>.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9182100" y="215900"/>
            <a:ext cx="2159000" cy="850900"/>
          </a:xfrm>
          <a:prstGeom prst="borderCallout1">
            <a:avLst>
              <a:gd name="adj1" fmla="val 80452"/>
              <a:gd name="adj2" fmla="val 104126"/>
              <a:gd name="adj3" fmla="val 138591"/>
              <a:gd name="adj4" fmla="val 128578"/>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 rideaux</a:t>
            </a:r>
          </a:p>
          <a:p>
            <a:pPr algn="ctr"/>
            <a:r>
              <a:rPr lang="fr-FR" dirty="0" smtClean="0"/>
              <a:t>Décor précieux</a:t>
            </a:r>
            <a:endParaRPr lang="fr-FR" dirty="0"/>
          </a:p>
        </p:txBody>
      </p:sp>
    </p:spTree>
    <p:extLst>
      <p:ext uri="{BB962C8B-B14F-4D97-AF65-F5344CB8AC3E}">
        <p14:creationId xmlns:p14="http://schemas.microsoft.com/office/powerpoint/2010/main" val="749756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a:t>
            </a:r>
            <a:r>
              <a:rPr lang="fr-FR" b="1" dirty="0" smtClean="0"/>
              <a:t>écarte un voilage de pongé</a:t>
            </a:r>
            <a:r>
              <a:rPr lang="fr-FR" dirty="0" smtClean="0"/>
              <a:t>.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254000" y="228599"/>
            <a:ext cx="2806700" cy="850900"/>
          </a:xfrm>
          <a:prstGeom prst="borderCallout1">
            <a:avLst>
              <a:gd name="adj1" fmla="val 119257"/>
              <a:gd name="adj2" fmla="val 52950"/>
              <a:gd name="adj3" fmla="val 172920"/>
              <a:gd name="adj4" fmla="val 22244"/>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Amorce la focalisation interne = ce que voit Yersin, description du décor</a:t>
            </a:r>
            <a:endParaRPr lang="fr-FR" dirty="0"/>
          </a:p>
        </p:txBody>
      </p:sp>
    </p:spTree>
    <p:extLst>
      <p:ext uri="{BB962C8B-B14F-4D97-AF65-F5344CB8AC3E}">
        <p14:creationId xmlns:p14="http://schemas.microsoft.com/office/powerpoint/2010/main" val="1140159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a:t>
            </a:r>
            <a:r>
              <a:rPr lang="fr-FR" b="1" dirty="0" smtClean="0"/>
              <a:t>vermeil</a:t>
            </a:r>
            <a:r>
              <a:rPr lang="fr-FR" dirty="0" smtClean="0"/>
              <a:t>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8978900" y="342900"/>
            <a:ext cx="2159000" cy="850900"/>
          </a:xfrm>
          <a:prstGeom prst="borderCallout1">
            <a:avLst>
              <a:gd name="adj1" fmla="val 80452"/>
              <a:gd name="adj2" fmla="val 104126"/>
              <a:gd name="adj3" fmla="val 156501"/>
              <a:gd name="adj4" fmla="val 142696"/>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Notation de couleur</a:t>
            </a:r>
            <a:endParaRPr lang="fr-FR" dirty="0"/>
          </a:p>
        </p:txBody>
      </p:sp>
    </p:spTree>
    <p:extLst>
      <p:ext uri="{BB962C8B-B14F-4D97-AF65-F5344CB8AC3E}">
        <p14:creationId xmlns:p14="http://schemas.microsoft.com/office/powerpoint/2010/main" val="4108232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a:t>
            </a:r>
            <a:r>
              <a:rPr lang="fr-FR" b="1" dirty="0" smtClean="0"/>
              <a:t>l’aube</a:t>
            </a:r>
            <a:r>
              <a:rPr lang="fr-FR" dirty="0" smtClean="0"/>
              <a:t>,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8978900" y="342900"/>
            <a:ext cx="2159000" cy="850900"/>
          </a:xfrm>
          <a:prstGeom prst="borderCallout1">
            <a:avLst>
              <a:gd name="adj1" fmla="val 80452"/>
              <a:gd name="adj2" fmla="val 104126"/>
              <a:gd name="adj3" fmla="val 157994"/>
              <a:gd name="adj4" fmla="val 97402"/>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Evocation de la lumière</a:t>
            </a:r>
            <a:endParaRPr lang="fr-FR" dirty="0"/>
          </a:p>
        </p:txBody>
      </p:sp>
    </p:spTree>
    <p:extLst>
      <p:ext uri="{BB962C8B-B14F-4D97-AF65-F5344CB8AC3E}">
        <p14:creationId xmlns:p14="http://schemas.microsoft.com/office/powerpoint/2010/main" val="16425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a:t>
            </a:r>
            <a:r>
              <a:rPr lang="fr-FR" b="1" dirty="0" smtClean="0"/>
              <a:t>glorieuse cymbale</a:t>
            </a:r>
            <a:r>
              <a:rPr lang="fr-FR" dirty="0" smtClean="0"/>
              <a:t>.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685800" y="304800"/>
            <a:ext cx="2159000" cy="850900"/>
          </a:xfrm>
          <a:prstGeom prst="borderCallout1">
            <a:avLst>
              <a:gd name="adj1" fmla="val 98362"/>
              <a:gd name="adj2" fmla="val -5874"/>
              <a:gd name="adj3" fmla="val 204263"/>
              <a:gd name="adj4" fmla="val -37892"/>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Métaphore -&gt; soleil</a:t>
            </a:r>
          </a:p>
          <a:p>
            <a:pPr algn="ctr"/>
            <a:r>
              <a:rPr lang="fr-FR" dirty="0" smtClean="0"/>
              <a:t>Adjectif valorisant</a:t>
            </a:r>
            <a:endParaRPr lang="fr-FR" dirty="0"/>
          </a:p>
        </p:txBody>
      </p:sp>
    </p:spTree>
    <p:extLst>
      <p:ext uri="{BB962C8B-B14F-4D97-AF65-F5344CB8AC3E}">
        <p14:creationId xmlns:p14="http://schemas.microsoft.com/office/powerpoint/2010/main" val="2117228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t>
            </a:r>
            <a:r>
              <a:rPr lang="fr-FR" b="1" dirty="0" smtClean="0"/>
              <a:t>Après la nuit  d’insomnie, le vermeil de l’aube, la glorieuse cymbale</a:t>
            </a:r>
            <a:r>
              <a:rPr lang="fr-FR" dirty="0" smtClean="0"/>
              <a:t>.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685800" y="304800"/>
            <a:ext cx="2159000" cy="850900"/>
          </a:xfrm>
          <a:prstGeom prst="borderCallout1">
            <a:avLst>
              <a:gd name="adj1" fmla="val 98362"/>
              <a:gd name="adj2" fmla="val -5874"/>
              <a:gd name="adj3" fmla="val 204263"/>
              <a:gd name="adj4" fmla="val -37892"/>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Phrase non verbale</a:t>
            </a:r>
            <a:endParaRPr lang="fr-FR" dirty="0"/>
          </a:p>
        </p:txBody>
      </p:sp>
    </p:spTree>
    <p:extLst>
      <p:ext uri="{BB962C8B-B14F-4D97-AF65-F5344CB8AC3E}">
        <p14:creationId xmlns:p14="http://schemas.microsoft.com/office/powerpoint/2010/main" val="164614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a:t>
            </a:r>
            <a:r>
              <a:rPr lang="fr-FR" b="1" dirty="0" smtClean="0"/>
              <a:t>blanc neige et or pâle</a:t>
            </a:r>
            <a:r>
              <a:rPr lang="fr-FR" dirty="0" smtClean="0"/>
              <a:t>.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5689600" y="177800"/>
            <a:ext cx="2159000" cy="850900"/>
          </a:xfrm>
          <a:prstGeom prst="borderCallout1">
            <a:avLst>
              <a:gd name="adj1" fmla="val 98362"/>
              <a:gd name="adj2" fmla="val -5874"/>
              <a:gd name="adj3" fmla="val 204263"/>
              <a:gd name="adj4" fmla="val -37892"/>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Nouvelles indications de couleur</a:t>
            </a:r>
            <a:endParaRPr lang="fr-FR" dirty="0"/>
          </a:p>
        </p:txBody>
      </p:sp>
    </p:spTree>
    <p:extLst>
      <p:ext uri="{BB962C8B-B14F-4D97-AF65-F5344CB8AC3E}">
        <p14:creationId xmlns:p14="http://schemas.microsoft.com/office/powerpoint/2010/main" val="1390155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a:t>
            </a:r>
            <a:r>
              <a:rPr lang="fr-FR" b="1" dirty="0" smtClean="0"/>
              <a:t>or</a:t>
            </a:r>
            <a:r>
              <a:rPr lang="fr-FR" dirty="0" smtClean="0"/>
              <a:t>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279400" y="482599"/>
            <a:ext cx="2159000" cy="850900"/>
          </a:xfrm>
          <a:prstGeom prst="borderCallout1">
            <a:avLst>
              <a:gd name="adj1" fmla="val 119257"/>
              <a:gd name="adj2" fmla="val 52950"/>
              <a:gd name="adj3" fmla="val 211726"/>
              <a:gd name="adj4" fmla="val 5049"/>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Matière précieuse</a:t>
            </a:r>
            <a:endParaRPr lang="fr-FR" dirty="0"/>
          </a:p>
        </p:txBody>
      </p:sp>
    </p:spTree>
    <p:extLst>
      <p:ext uri="{BB962C8B-B14F-4D97-AF65-F5344CB8AC3E}">
        <p14:creationId xmlns:p14="http://schemas.microsoft.com/office/powerpoint/2010/main" val="1296307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a:t>
            </a:r>
            <a:r>
              <a:rPr lang="fr-FR" b="1" dirty="0" smtClean="0"/>
              <a:t>La chambre d’hôtel blanc neige et or pâle</a:t>
            </a:r>
            <a:r>
              <a:rPr lang="fr-FR" dirty="0" smtClean="0"/>
              <a:t>.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279400" y="482599"/>
            <a:ext cx="2159000" cy="850900"/>
          </a:xfrm>
          <a:prstGeom prst="borderCallout1">
            <a:avLst>
              <a:gd name="adj1" fmla="val 119257"/>
              <a:gd name="adj2" fmla="val 52950"/>
              <a:gd name="adj3" fmla="val 211726"/>
              <a:gd name="adj4" fmla="val 5049"/>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Phrase non verbale</a:t>
            </a:r>
            <a:endParaRPr lang="fr-FR" dirty="0"/>
          </a:p>
        </p:txBody>
      </p:sp>
    </p:spTree>
    <p:extLst>
      <p:ext uri="{BB962C8B-B14F-4D97-AF65-F5344CB8AC3E}">
        <p14:creationId xmlns:p14="http://schemas.microsoft.com/office/powerpoint/2010/main" val="2563665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t>
            </a:r>
            <a:r>
              <a:rPr lang="fr-FR" b="1" dirty="0" smtClean="0"/>
              <a:t>Au loin </a:t>
            </a:r>
            <a:r>
              <a:rPr lang="fr-FR" dirty="0" smtClean="0"/>
              <a:t>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279400" y="482599"/>
            <a:ext cx="2806700" cy="850900"/>
          </a:xfrm>
          <a:prstGeom prst="borderCallout1">
            <a:avLst>
              <a:gd name="adj1" fmla="val 119257"/>
              <a:gd name="adj2" fmla="val 52950"/>
              <a:gd name="adj3" fmla="val 210234"/>
              <a:gd name="adj4" fmla="val -1286"/>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Poursuite de la description</a:t>
            </a:r>
          </a:p>
          <a:p>
            <a:pPr algn="ctr"/>
            <a:r>
              <a:rPr lang="fr-FR" dirty="0" smtClean="0"/>
              <a:t>CCL = organise la description</a:t>
            </a:r>
            <a:endParaRPr lang="fr-FR" dirty="0"/>
          </a:p>
        </p:txBody>
      </p:sp>
    </p:spTree>
    <p:extLst>
      <p:ext uri="{BB962C8B-B14F-4D97-AF65-F5344CB8AC3E}">
        <p14:creationId xmlns:p14="http://schemas.microsoft.com/office/powerpoint/2010/main" val="3258370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a:t>
            </a:r>
            <a:r>
              <a:rPr lang="fr-FR" b="1" dirty="0" smtClean="0"/>
              <a:t>la lumière </a:t>
            </a:r>
            <a:r>
              <a:rPr lang="fr-FR" dirty="0" smtClean="0"/>
              <a:t>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279400" y="482599"/>
            <a:ext cx="2159000" cy="850900"/>
          </a:xfrm>
          <a:prstGeom prst="borderCallout1">
            <a:avLst>
              <a:gd name="adj1" fmla="val 87914"/>
              <a:gd name="adj2" fmla="val -8226"/>
              <a:gd name="adj3" fmla="val 232622"/>
              <a:gd name="adj4" fmla="val -79657"/>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Nouvelle évocation de la lumière</a:t>
            </a:r>
            <a:endParaRPr lang="fr-FR" dirty="0"/>
          </a:p>
        </p:txBody>
      </p:sp>
    </p:spTree>
    <p:extLst>
      <p:ext uri="{BB962C8B-B14F-4D97-AF65-F5344CB8AC3E}">
        <p14:creationId xmlns:p14="http://schemas.microsoft.com/office/powerpoint/2010/main" val="3994489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a:t>
            </a:r>
            <a:r>
              <a:rPr lang="fr-FR" b="1" dirty="0" smtClean="0"/>
              <a:t>de la grande tour en fer</a:t>
            </a:r>
            <a:r>
              <a:rPr lang="fr-FR" dirty="0" smtClean="0"/>
              <a:t>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9283700" y="139699"/>
            <a:ext cx="2159000" cy="850900"/>
          </a:xfrm>
          <a:prstGeom prst="borderCallout1">
            <a:avLst>
              <a:gd name="adj1" fmla="val 122243"/>
              <a:gd name="adj2" fmla="val 48244"/>
              <a:gd name="adj3" fmla="val 256502"/>
              <a:gd name="adj4" fmla="val 86813"/>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Périphrase pour évoquer la Tour Eiffel</a:t>
            </a:r>
            <a:endParaRPr lang="fr-FR" dirty="0"/>
          </a:p>
        </p:txBody>
      </p:sp>
    </p:spTree>
    <p:extLst>
      <p:ext uri="{BB962C8B-B14F-4D97-AF65-F5344CB8AC3E}">
        <p14:creationId xmlns:p14="http://schemas.microsoft.com/office/powerpoint/2010/main" val="1132731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t>
            </a:r>
            <a:r>
              <a:rPr lang="fr-FR" b="1" dirty="0" smtClean="0"/>
              <a:t>Au loin la lumière à croisillons de la grande tour en fer derrière un  peu de brume</a:t>
            </a:r>
            <a:r>
              <a:rPr lang="fr-FR" dirty="0" smtClean="0"/>
              <a:t>.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9283700" y="139699"/>
            <a:ext cx="2159000" cy="850900"/>
          </a:xfrm>
          <a:prstGeom prst="borderCallout1">
            <a:avLst>
              <a:gd name="adj1" fmla="val 122243"/>
              <a:gd name="adj2" fmla="val 48244"/>
              <a:gd name="adj3" fmla="val 256502"/>
              <a:gd name="adj4" fmla="val 86813"/>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Nouvelle phrase non verbale</a:t>
            </a:r>
            <a:endParaRPr lang="fr-FR" dirty="0"/>
          </a:p>
        </p:txBody>
      </p:sp>
    </p:spTree>
    <p:extLst>
      <p:ext uri="{BB962C8B-B14F-4D97-AF65-F5344CB8AC3E}">
        <p14:creationId xmlns:p14="http://schemas.microsoft.com/office/powerpoint/2010/main" val="2700488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a:t>
            </a:r>
            <a:r>
              <a:rPr lang="fr-FR" b="1" dirty="0" smtClean="0"/>
              <a:t>En bas </a:t>
            </a:r>
            <a:r>
              <a:rPr lang="fr-FR" dirty="0" smtClean="0"/>
              <a:t>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9283700" y="139699"/>
            <a:ext cx="2159000" cy="850900"/>
          </a:xfrm>
          <a:prstGeom prst="borderCallout1">
            <a:avLst>
              <a:gd name="adj1" fmla="val 122243"/>
              <a:gd name="adj2" fmla="val 48244"/>
              <a:gd name="adj3" fmla="val 281875"/>
              <a:gd name="adj4" fmla="val 193284"/>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Elément organisateur de la description</a:t>
            </a:r>
            <a:endParaRPr lang="fr-FR" dirty="0"/>
          </a:p>
        </p:txBody>
      </p:sp>
    </p:spTree>
    <p:extLst>
      <p:ext uri="{BB962C8B-B14F-4D97-AF65-F5344CB8AC3E}">
        <p14:creationId xmlns:p14="http://schemas.microsoft.com/office/powerpoint/2010/main" val="3893993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a:t>
            </a:r>
            <a:r>
              <a:rPr lang="fr-FR" b="1" dirty="0" smtClean="0"/>
              <a:t>les arbres très verts</a:t>
            </a:r>
            <a:r>
              <a:rPr lang="fr-FR" dirty="0" smtClean="0"/>
              <a:t>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9283700" y="139699"/>
            <a:ext cx="2159000" cy="850900"/>
          </a:xfrm>
          <a:prstGeom prst="borderCallout1">
            <a:avLst>
              <a:gd name="adj1" fmla="val 122243"/>
              <a:gd name="adj2" fmla="val 48244"/>
              <a:gd name="adj3" fmla="val 286353"/>
              <a:gd name="adj4" fmla="val 132696"/>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Evocation du printemps</a:t>
            </a:r>
            <a:endParaRPr lang="fr-FR" dirty="0"/>
          </a:p>
        </p:txBody>
      </p:sp>
    </p:spTree>
    <p:extLst>
      <p:ext uri="{BB962C8B-B14F-4D97-AF65-F5344CB8AC3E}">
        <p14:creationId xmlns:p14="http://schemas.microsoft.com/office/powerpoint/2010/main" val="3485846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a:t>
            </a:r>
            <a:r>
              <a:rPr lang="fr-FR" b="1" dirty="0" smtClean="0"/>
              <a:t>très verts </a:t>
            </a:r>
            <a:r>
              <a:rPr lang="fr-FR" dirty="0" smtClean="0"/>
              <a:t>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660400" y="355599"/>
            <a:ext cx="2159000" cy="850900"/>
          </a:xfrm>
          <a:prstGeom prst="borderCallout1">
            <a:avLst>
              <a:gd name="adj1" fmla="val 122243"/>
              <a:gd name="adj2" fmla="val 48244"/>
              <a:gd name="adj3" fmla="val 284861"/>
              <a:gd name="adj4" fmla="val 26814"/>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Nouvel élément de couleur</a:t>
            </a:r>
            <a:endParaRPr lang="fr-FR" dirty="0"/>
          </a:p>
        </p:txBody>
      </p:sp>
    </p:spTree>
    <p:extLst>
      <p:ext uri="{BB962C8B-B14F-4D97-AF65-F5344CB8AC3E}">
        <p14:creationId xmlns:p14="http://schemas.microsoft.com/office/powerpoint/2010/main" val="1701219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a:t>
            </a:r>
            <a:r>
              <a:rPr lang="fr-FR" b="1" dirty="0" smtClean="0"/>
              <a:t>très</a:t>
            </a:r>
            <a:r>
              <a:rPr lang="fr-FR" dirty="0" smtClean="0"/>
              <a:t>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9283700" y="139699"/>
            <a:ext cx="2159000" cy="850900"/>
          </a:xfrm>
          <a:prstGeom prst="borderCallout1">
            <a:avLst>
              <a:gd name="adj1" fmla="val 122243"/>
              <a:gd name="adj2" fmla="val 48244"/>
              <a:gd name="adj3" fmla="val 280383"/>
              <a:gd name="adj4" fmla="val 90343"/>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Adverbe d’intensité</a:t>
            </a:r>
            <a:endParaRPr lang="fr-FR" dirty="0"/>
          </a:p>
        </p:txBody>
      </p:sp>
    </p:spTree>
    <p:extLst>
      <p:ext uri="{BB962C8B-B14F-4D97-AF65-F5344CB8AC3E}">
        <p14:creationId xmlns:p14="http://schemas.microsoft.com/office/powerpoint/2010/main" val="874558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a:t>
            </a:r>
            <a:r>
              <a:rPr lang="fr-FR" b="1" dirty="0" smtClean="0"/>
              <a:t>square Boucicaut</a:t>
            </a:r>
            <a:r>
              <a:rPr lang="fr-FR" dirty="0" smtClean="0"/>
              <a: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9283700" y="139699"/>
            <a:ext cx="2159000" cy="850900"/>
          </a:xfrm>
          <a:prstGeom prst="borderCallout1">
            <a:avLst>
              <a:gd name="adj1" fmla="val 122243"/>
              <a:gd name="adj2" fmla="val 48244"/>
              <a:gd name="adj3" fmla="val 317696"/>
              <a:gd name="adj4" fmla="val 273284"/>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Elément de réel : permet de situer le lieu</a:t>
            </a:r>
            <a:endParaRPr lang="fr-FR" dirty="0"/>
          </a:p>
        </p:txBody>
      </p:sp>
    </p:spTree>
    <p:extLst>
      <p:ext uri="{BB962C8B-B14F-4D97-AF65-F5344CB8AC3E}">
        <p14:creationId xmlns:p14="http://schemas.microsoft.com/office/powerpoint/2010/main" val="1371721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a:t>
            </a:r>
            <a:r>
              <a:rPr lang="fr-FR" b="1" dirty="0" smtClean="0"/>
              <a:t>En bas les arbres très verts du square Boucicaut</a:t>
            </a:r>
            <a:r>
              <a:rPr lang="fr-FR" dirty="0" smtClean="0"/>
              <a: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9283700" y="139699"/>
            <a:ext cx="2159000" cy="850900"/>
          </a:xfrm>
          <a:prstGeom prst="borderCallout1">
            <a:avLst>
              <a:gd name="adj1" fmla="val 122243"/>
              <a:gd name="adj2" fmla="val 48244"/>
              <a:gd name="adj3" fmla="val 317696"/>
              <a:gd name="adj4" fmla="val 273284"/>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Nouvelle phrase non verbale</a:t>
            </a:r>
            <a:endParaRPr lang="fr-FR" dirty="0"/>
          </a:p>
        </p:txBody>
      </p:sp>
    </p:spTree>
    <p:extLst>
      <p:ext uri="{BB962C8B-B14F-4D97-AF65-F5344CB8AC3E}">
        <p14:creationId xmlns:p14="http://schemas.microsoft.com/office/powerpoint/2010/main" val="2795898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a:t>
            </a:r>
            <a:r>
              <a:rPr lang="fr-FR" b="1" dirty="0" smtClean="0"/>
              <a:t>calme</a:t>
            </a:r>
            <a:r>
              <a:rPr lang="fr-FR" dirty="0" smtClean="0"/>
              <a:t>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9283700" y="139699"/>
            <a:ext cx="2159000" cy="850900"/>
          </a:xfrm>
          <a:prstGeom prst="borderCallout1">
            <a:avLst>
              <a:gd name="adj1" fmla="val 122243"/>
              <a:gd name="adj2" fmla="val 48244"/>
              <a:gd name="adj3" fmla="val 313218"/>
              <a:gd name="adj4" fmla="val 187402"/>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Adjectif souligne la quiétude du lieu</a:t>
            </a:r>
            <a:endParaRPr lang="fr-FR" dirty="0"/>
          </a:p>
        </p:txBody>
      </p:sp>
    </p:spTree>
    <p:extLst>
      <p:ext uri="{BB962C8B-B14F-4D97-AF65-F5344CB8AC3E}">
        <p14:creationId xmlns:p14="http://schemas.microsoft.com/office/powerpoint/2010/main" val="2574735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a:t>
            </a:r>
            <a:r>
              <a:rPr lang="fr-FR" b="1" dirty="0" smtClean="0"/>
              <a:t>printemps guerrier</a:t>
            </a:r>
            <a:r>
              <a:rPr lang="fr-FR" dirty="0" smtClean="0"/>
              <a:t>.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292100" y="355600"/>
            <a:ext cx="3111500" cy="850900"/>
          </a:xfrm>
          <a:prstGeom prst="borderCallout1">
            <a:avLst>
              <a:gd name="adj1" fmla="val 122243"/>
              <a:gd name="adj2" fmla="val 48244"/>
              <a:gd name="adj3" fmla="val 308740"/>
              <a:gd name="adj4" fmla="val 5048"/>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Oxymore</a:t>
            </a:r>
          </a:p>
          <a:p>
            <a:pPr algn="ctr"/>
            <a:r>
              <a:rPr lang="fr-FR" dirty="0" smtClean="0"/>
              <a:t>La description aborde le contexte historique qui semblait jusque là absent</a:t>
            </a:r>
            <a:endParaRPr lang="fr-FR" dirty="0"/>
          </a:p>
        </p:txBody>
      </p:sp>
    </p:spTree>
    <p:extLst>
      <p:ext uri="{BB962C8B-B14F-4D97-AF65-F5344CB8AC3E}">
        <p14:creationId xmlns:p14="http://schemas.microsoft.com/office/powerpoint/2010/main" val="3771804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a:t>
            </a:r>
            <a:r>
              <a:rPr lang="fr-FR" b="1" dirty="0" smtClean="0"/>
              <a:t>Envahie par les réfugiés</a:t>
            </a:r>
            <a:r>
              <a:rPr lang="fr-FR" dirty="0" smtClean="0"/>
              <a:t>.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8623300" y="139699"/>
            <a:ext cx="2819400" cy="850900"/>
          </a:xfrm>
          <a:prstGeom prst="borderCallout1">
            <a:avLst>
              <a:gd name="adj1" fmla="val 122243"/>
              <a:gd name="adj2" fmla="val 48244"/>
              <a:gd name="adj3" fmla="val 350532"/>
              <a:gd name="adj4" fmla="val 181965"/>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Evocation des réfugiés -&gt; renvoie à la guerre</a:t>
            </a:r>
          </a:p>
          <a:p>
            <a:pPr algn="ctr"/>
            <a:r>
              <a:rPr lang="fr-FR" dirty="0" smtClean="0"/>
              <a:t>Contraste / </a:t>
            </a:r>
            <a:r>
              <a:rPr lang="fr-FR" i="1" dirty="0" smtClean="0"/>
              <a:t>calme</a:t>
            </a:r>
            <a:endParaRPr lang="fr-FR" i="1" dirty="0"/>
          </a:p>
        </p:txBody>
      </p:sp>
    </p:spTree>
    <p:extLst>
      <p:ext uri="{BB962C8B-B14F-4D97-AF65-F5344CB8AC3E}">
        <p14:creationId xmlns:p14="http://schemas.microsoft.com/office/powerpoint/2010/main" val="3728487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a:t>
            </a:r>
            <a:r>
              <a:rPr lang="fr-FR" b="1" dirty="0" smtClean="0"/>
              <a:t>Tous ceux-là qui pensaient que leur vie était de ne pas bouger</a:t>
            </a:r>
            <a:r>
              <a:rPr lang="fr-FR" dirty="0" smtClean="0"/>
              <a:t>.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9283700" y="139699"/>
            <a:ext cx="2159000" cy="850900"/>
          </a:xfrm>
          <a:prstGeom prst="borderCallout1">
            <a:avLst>
              <a:gd name="adj1" fmla="val 122243"/>
              <a:gd name="adj2" fmla="val 48244"/>
              <a:gd name="adj3" fmla="val 344562"/>
              <a:gd name="adj4" fmla="val 105049"/>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Périphrase pour évoquer les réfugiés</a:t>
            </a:r>
            <a:endParaRPr lang="fr-FR" dirty="0"/>
          </a:p>
        </p:txBody>
      </p:sp>
    </p:spTree>
    <p:extLst>
      <p:ext uri="{BB962C8B-B14F-4D97-AF65-F5344CB8AC3E}">
        <p14:creationId xmlns:p14="http://schemas.microsoft.com/office/powerpoint/2010/main" val="3466494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a:t>
            </a:r>
            <a:r>
              <a:rPr lang="fr-FR" b="1" dirty="0" smtClean="0"/>
              <a:t>ne pas bouger</a:t>
            </a:r>
            <a:r>
              <a:rPr lang="fr-FR" dirty="0" smtClean="0"/>
              <a:t>. La vieille main 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9283700" y="139699"/>
            <a:ext cx="2159000" cy="850900"/>
          </a:xfrm>
          <a:prstGeom prst="borderCallout1">
            <a:avLst>
              <a:gd name="adj1" fmla="val 122243"/>
              <a:gd name="adj2" fmla="val 48244"/>
              <a:gd name="adj3" fmla="val 378890"/>
              <a:gd name="adj4" fmla="val 130931"/>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Opposition / Yersin qui lui est en mouvement</a:t>
            </a:r>
            <a:endParaRPr lang="fr-FR" dirty="0"/>
          </a:p>
        </p:txBody>
      </p:sp>
    </p:spTree>
    <p:extLst>
      <p:ext uri="{BB962C8B-B14F-4D97-AF65-F5344CB8AC3E}">
        <p14:creationId xmlns:p14="http://schemas.microsoft.com/office/powerpoint/2010/main" val="29523874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a:t>
            </a:r>
            <a:r>
              <a:rPr lang="fr-FR" b="1" dirty="0" smtClean="0"/>
              <a:t>La vieille main </a:t>
            </a:r>
            <a:r>
              <a:rPr lang="fr-FR" dirty="0" smtClean="0"/>
              <a:t>lâche la crémone et saisit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330200" y="317499"/>
            <a:ext cx="2159000" cy="850900"/>
          </a:xfrm>
          <a:prstGeom prst="borderCallout1">
            <a:avLst>
              <a:gd name="adj1" fmla="val 122243"/>
              <a:gd name="adj2" fmla="val 48244"/>
              <a:gd name="adj3" fmla="val 386352"/>
              <a:gd name="adj4" fmla="val 7402"/>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Retour sur la main ; même adjectif</a:t>
            </a:r>
            <a:endParaRPr lang="fr-FR" dirty="0"/>
          </a:p>
        </p:txBody>
      </p:sp>
    </p:spTree>
    <p:extLst>
      <p:ext uri="{BB962C8B-B14F-4D97-AF65-F5344CB8AC3E}">
        <p14:creationId xmlns:p14="http://schemas.microsoft.com/office/powerpoint/2010/main" val="110788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a:t>
            </a:r>
            <a:r>
              <a:rPr lang="fr-FR" b="1" dirty="0" smtClean="0"/>
              <a:t>lâche</a:t>
            </a:r>
            <a:r>
              <a:rPr lang="fr-FR" dirty="0" smtClean="0"/>
              <a:t> la crémone et </a:t>
            </a:r>
            <a:r>
              <a:rPr lang="fr-FR" b="1" dirty="0" smtClean="0"/>
              <a:t>saisit</a:t>
            </a:r>
            <a:r>
              <a:rPr lang="fr-FR" dirty="0" smtClean="0"/>
              <a:t> la poignée de la valise. Six étages plus bas,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469900" y="330199"/>
            <a:ext cx="3543300" cy="850900"/>
          </a:xfrm>
          <a:prstGeom prst="borderCallout1">
            <a:avLst>
              <a:gd name="adj1" fmla="val 122243"/>
              <a:gd name="adj2" fmla="val 48244"/>
              <a:gd name="adj3" fmla="val 390830"/>
              <a:gd name="adj4" fmla="val -77893"/>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Passage à l’action ; fin de la description</a:t>
            </a:r>
          </a:p>
          <a:p>
            <a:pPr algn="ctr"/>
            <a:r>
              <a:rPr lang="fr-FR" dirty="0" smtClean="0"/>
              <a:t>Changement de focalisation</a:t>
            </a:r>
            <a:endParaRPr lang="fr-FR" dirty="0"/>
          </a:p>
        </p:txBody>
      </p:sp>
    </p:spTree>
    <p:extLst>
      <p:ext uri="{BB962C8B-B14F-4D97-AF65-F5344CB8AC3E}">
        <p14:creationId xmlns:p14="http://schemas.microsoft.com/office/powerpoint/2010/main" val="3237026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a:t>
            </a:r>
            <a:r>
              <a:rPr lang="fr-FR" b="1" dirty="0" smtClean="0"/>
              <a:t>Six étages plus bas</a:t>
            </a:r>
            <a:r>
              <a:rPr lang="fr-FR" dirty="0" smtClean="0"/>
              <a:t>, Yersin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9283700" y="139699"/>
            <a:ext cx="2159000" cy="850900"/>
          </a:xfrm>
          <a:prstGeom prst="borderCallout1">
            <a:avLst>
              <a:gd name="adj1" fmla="val 122243"/>
              <a:gd name="adj2" fmla="val 48244"/>
              <a:gd name="adj3" fmla="val 446054"/>
              <a:gd name="adj4" fmla="val 274460"/>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Accélération du rythme : </a:t>
            </a:r>
            <a:r>
              <a:rPr lang="fr-FR" dirty="0" err="1" smtClean="0"/>
              <a:t>ellispe</a:t>
            </a:r>
            <a:endParaRPr lang="fr-FR" dirty="0"/>
          </a:p>
        </p:txBody>
      </p:sp>
    </p:spTree>
    <p:extLst>
      <p:ext uri="{BB962C8B-B14F-4D97-AF65-F5344CB8AC3E}">
        <p14:creationId xmlns:p14="http://schemas.microsoft.com/office/powerpoint/2010/main" val="743348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a:t>
            </a:r>
            <a:r>
              <a:rPr lang="fr-FR" b="1" dirty="0" smtClean="0"/>
              <a:t>Yersin</a:t>
            </a:r>
            <a:r>
              <a:rPr lang="fr-FR" dirty="0" smtClean="0"/>
              <a:t> franchit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558800" y="330199"/>
            <a:ext cx="2159000" cy="850900"/>
          </a:xfrm>
          <a:prstGeom prst="borderCallout1">
            <a:avLst>
              <a:gd name="adj1" fmla="val 122243"/>
              <a:gd name="adj2" fmla="val 48244"/>
              <a:gd name="adj3" fmla="val 426651"/>
              <a:gd name="adj4" fmla="val -130835"/>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Apparition du nom</a:t>
            </a:r>
            <a:endParaRPr lang="fr-FR" dirty="0"/>
          </a:p>
        </p:txBody>
      </p:sp>
    </p:spTree>
    <p:extLst>
      <p:ext uri="{BB962C8B-B14F-4D97-AF65-F5344CB8AC3E}">
        <p14:creationId xmlns:p14="http://schemas.microsoft.com/office/powerpoint/2010/main" val="4221744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a:t>
            </a:r>
            <a:r>
              <a:rPr lang="fr-FR" b="1" dirty="0" smtClean="0"/>
              <a:t>franchit</a:t>
            </a:r>
            <a:r>
              <a:rPr lang="fr-FR" dirty="0" smtClean="0"/>
              <a:t> le tambour de bois verni et de cuivre jaune.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9283700" y="139699"/>
            <a:ext cx="2159000" cy="850900"/>
          </a:xfrm>
          <a:prstGeom prst="borderCallout1">
            <a:avLst>
              <a:gd name="adj1" fmla="val 122243"/>
              <a:gd name="adj2" fmla="val 48244"/>
              <a:gd name="adj3" fmla="val 437099"/>
              <a:gd name="adj4" fmla="val 174460"/>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Nouveau verbe d’action</a:t>
            </a:r>
            <a:endParaRPr lang="fr-FR" dirty="0"/>
          </a:p>
        </p:txBody>
      </p:sp>
    </p:spTree>
    <p:extLst>
      <p:ext uri="{BB962C8B-B14F-4D97-AF65-F5344CB8AC3E}">
        <p14:creationId xmlns:p14="http://schemas.microsoft.com/office/powerpoint/2010/main" val="16495067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a:t>
            </a:r>
            <a:r>
              <a:rPr lang="fr-FR" b="1" dirty="0" smtClean="0"/>
              <a:t>bois verni et de cuivre jaune</a:t>
            </a:r>
            <a:r>
              <a:rPr lang="fr-FR" dirty="0" smtClean="0"/>
              <a:t>.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647700" y="330199"/>
            <a:ext cx="2159000" cy="850900"/>
          </a:xfrm>
          <a:prstGeom prst="borderCallout1">
            <a:avLst>
              <a:gd name="adj1" fmla="val 122243"/>
              <a:gd name="adj2" fmla="val 48244"/>
              <a:gd name="adj3" fmla="val 453517"/>
              <a:gd name="adj4" fmla="val -20245"/>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Nouvelles indications de matières précieuses</a:t>
            </a:r>
            <a:endParaRPr lang="fr-FR" dirty="0"/>
          </a:p>
        </p:txBody>
      </p:sp>
    </p:spTree>
    <p:extLst>
      <p:ext uri="{BB962C8B-B14F-4D97-AF65-F5344CB8AC3E}">
        <p14:creationId xmlns:p14="http://schemas.microsoft.com/office/powerpoint/2010/main" val="4897750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a:t>
            </a:r>
            <a:r>
              <a:rPr lang="fr-FR" b="1" dirty="0" smtClean="0"/>
              <a:t>jaune</a:t>
            </a:r>
            <a:r>
              <a:rPr lang="fr-FR" dirty="0" smtClean="0"/>
              <a:t>. Un voiturier en habit referme sur lui la portière du taxi. Yersin ne fuit pas. Il n’a jamais fui. Ce vol, il l’a réservé des mois plus tôt dans une agence de Saigon</a:t>
            </a:r>
            <a:endParaRPr lang="fr-FR" dirty="0"/>
          </a:p>
        </p:txBody>
      </p:sp>
      <p:sp>
        <p:nvSpPr>
          <p:cNvPr id="4" name="Légende encadrée 1 3"/>
          <p:cNvSpPr/>
          <p:nvPr/>
        </p:nvSpPr>
        <p:spPr>
          <a:xfrm flipH="1">
            <a:off x="558800" y="330199"/>
            <a:ext cx="2159000" cy="850900"/>
          </a:xfrm>
          <a:prstGeom prst="borderCallout1">
            <a:avLst>
              <a:gd name="adj1" fmla="val 122243"/>
              <a:gd name="adj2" fmla="val 48244"/>
              <a:gd name="adj3" fmla="val 450532"/>
              <a:gd name="adj4" fmla="val -107893"/>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Indication de couleur</a:t>
            </a:r>
            <a:endParaRPr lang="fr-FR" dirty="0"/>
          </a:p>
        </p:txBody>
      </p:sp>
    </p:spTree>
    <p:extLst>
      <p:ext uri="{BB962C8B-B14F-4D97-AF65-F5344CB8AC3E}">
        <p14:creationId xmlns:p14="http://schemas.microsoft.com/office/powerpoint/2010/main" val="1926148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a:t>
            </a:r>
            <a:r>
              <a:rPr lang="fr-FR" b="1" dirty="0" smtClean="0"/>
              <a:t>Un voiturier en habit referme sur lui la portière du taxi</a:t>
            </a:r>
            <a:r>
              <a:rPr lang="fr-FR" dirty="0" smtClean="0"/>
              <a:t>. Yersin ne fuit pas. Il n’a jamais fui. Ce vol, il l’a réservé des mois plus tôt dans une agence de Saigon</a:t>
            </a:r>
            <a:endParaRPr lang="fr-FR" dirty="0"/>
          </a:p>
        </p:txBody>
      </p:sp>
      <p:sp>
        <p:nvSpPr>
          <p:cNvPr id="4" name="Légende encadrée 1 3"/>
          <p:cNvSpPr/>
          <p:nvPr/>
        </p:nvSpPr>
        <p:spPr>
          <a:xfrm flipH="1">
            <a:off x="558800" y="330199"/>
            <a:ext cx="2159000" cy="850900"/>
          </a:xfrm>
          <a:prstGeom prst="borderCallout1">
            <a:avLst>
              <a:gd name="adj1" fmla="val 122243"/>
              <a:gd name="adj2" fmla="val 48244"/>
              <a:gd name="adj3" fmla="val 487845"/>
              <a:gd name="adj4" fmla="val -16717"/>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Accélération du rythme (nouvelle </a:t>
            </a:r>
            <a:r>
              <a:rPr lang="fr-FR" dirty="0" err="1" smtClean="0"/>
              <a:t>ellispe</a:t>
            </a:r>
            <a:r>
              <a:rPr lang="fr-FR" dirty="0" smtClean="0"/>
              <a:t>)</a:t>
            </a:r>
            <a:endParaRPr lang="fr-FR" dirty="0"/>
          </a:p>
        </p:txBody>
      </p:sp>
    </p:spTree>
    <p:extLst>
      <p:ext uri="{BB962C8B-B14F-4D97-AF65-F5344CB8AC3E}">
        <p14:creationId xmlns:p14="http://schemas.microsoft.com/office/powerpoint/2010/main" val="34807728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a:t>
            </a:r>
            <a:r>
              <a:rPr lang="fr-FR" b="1" dirty="0" smtClean="0"/>
              <a:t>Six étages plus bas, Yersin franchit le tambour de bois verni et de cuivre jaune</a:t>
            </a:r>
            <a:r>
              <a:rPr lang="fr-FR" dirty="0" smtClean="0"/>
              <a:t>. </a:t>
            </a:r>
            <a:r>
              <a:rPr lang="fr-FR" b="1" dirty="0" smtClean="0"/>
              <a:t>Un voiturier en habit referme sur lui la portière du taxi</a:t>
            </a:r>
            <a:r>
              <a:rPr lang="fr-FR" dirty="0" smtClean="0"/>
              <a:t>. Yersin ne fuit pas. Il n’a jamais fui. Ce vol, il l’a réservé des mois plus tôt dans une agence de Saigon</a:t>
            </a:r>
            <a:endParaRPr lang="fr-FR" dirty="0"/>
          </a:p>
        </p:txBody>
      </p:sp>
      <p:sp>
        <p:nvSpPr>
          <p:cNvPr id="4" name="Légende encadrée 1 3"/>
          <p:cNvSpPr/>
          <p:nvPr/>
        </p:nvSpPr>
        <p:spPr>
          <a:xfrm flipH="1">
            <a:off x="558800" y="330199"/>
            <a:ext cx="2159000" cy="850900"/>
          </a:xfrm>
          <a:prstGeom prst="borderCallout1">
            <a:avLst>
              <a:gd name="adj1" fmla="val 122243"/>
              <a:gd name="adj2" fmla="val 48244"/>
              <a:gd name="adj3" fmla="val 487845"/>
              <a:gd name="adj4" fmla="val -16717"/>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Impression de mouvement</a:t>
            </a:r>
            <a:endParaRPr lang="fr-FR" dirty="0"/>
          </a:p>
        </p:txBody>
      </p:sp>
    </p:spTree>
    <p:extLst>
      <p:ext uri="{BB962C8B-B14F-4D97-AF65-F5344CB8AC3E}">
        <p14:creationId xmlns:p14="http://schemas.microsoft.com/office/powerpoint/2010/main" val="3885534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a:t>
            </a:r>
            <a:r>
              <a:rPr lang="fr-FR" b="1" dirty="0" smtClean="0"/>
              <a:t>Yersin ne fuit pas</a:t>
            </a:r>
            <a:r>
              <a:rPr lang="fr-FR" dirty="0" smtClean="0"/>
              <a:t>. Il n’a jamais fui. Ce vol, il l’a réservé des mois plus tôt dans une agence de Saigon</a:t>
            </a:r>
            <a:endParaRPr lang="fr-FR" dirty="0"/>
          </a:p>
        </p:txBody>
      </p:sp>
      <p:sp>
        <p:nvSpPr>
          <p:cNvPr id="4" name="Légende encadrée 1 3"/>
          <p:cNvSpPr/>
          <p:nvPr/>
        </p:nvSpPr>
        <p:spPr>
          <a:xfrm flipH="1">
            <a:off x="558800" y="330199"/>
            <a:ext cx="2159000" cy="850900"/>
          </a:xfrm>
          <a:prstGeom prst="borderCallout1">
            <a:avLst>
              <a:gd name="adj1" fmla="val 122243"/>
              <a:gd name="adj2" fmla="val 48244"/>
              <a:gd name="adj3" fmla="val 492323"/>
              <a:gd name="adj4" fmla="val -229070"/>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Courage de Yersin</a:t>
            </a:r>
          </a:p>
          <a:p>
            <a:pPr algn="ctr"/>
            <a:r>
              <a:rPr lang="fr-FR" dirty="0" smtClean="0"/>
              <a:t>Opposition / réfugiés</a:t>
            </a:r>
            <a:endParaRPr lang="fr-FR" dirty="0"/>
          </a:p>
        </p:txBody>
      </p:sp>
    </p:spTree>
    <p:extLst>
      <p:ext uri="{BB962C8B-B14F-4D97-AF65-F5344CB8AC3E}">
        <p14:creationId xmlns:p14="http://schemas.microsoft.com/office/powerpoint/2010/main" val="41074769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a:t>
            </a:r>
            <a:r>
              <a:rPr lang="fr-FR" b="1" dirty="0" smtClean="0"/>
              <a:t>Il n’a jamais fui. </a:t>
            </a:r>
            <a:r>
              <a:rPr lang="fr-FR" dirty="0" smtClean="0"/>
              <a:t>Ce vol, il l’a réservé des mois plus tôt dans une agence de Saigon</a:t>
            </a:r>
            <a:endParaRPr lang="fr-FR" dirty="0"/>
          </a:p>
        </p:txBody>
      </p:sp>
      <p:sp>
        <p:nvSpPr>
          <p:cNvPr id="4" name="Légende encadrée 1 3"/>
          <p:cNvSpPr/>
          <p:nvPr/>
        </p:nvSpPr>
        <p:spPr>
          <a:xfrm flipH="1">
            <a:off x="558800" y="330199"/>
            <a:ext cx="2628900" cy="850900"/>
          </a:xfrm>
          <a:prstGeom prst="borderCallout1">
            <a:avLst>
              <a:gd name="adj1" fmla="val 122243"/>
              <a:gd name="adj2" fmla="val 48244"/>
              <a:gd name="adj3" fmla="val 522174"/>
              <a:gd name="adj4" fmla="val 16224"/>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Nouvelle phrase brève : renforce le propos et le généralise</a:t>
            </a:r>
            <a:endParaRPr lang="fr-FR" dirty="0"/>
          </a:p>
        </p:txBody>
      </p:sp>
    </p:spTree>
    <p:extLst>
      <p:ext uri="{BB962C8B-B14F-4D97-AF65-F5344CB8AC3E}">
        <p14:creationId xmlns:p14="http://schemas.microsoft.com/office/powerpoint/2010/main" val="24538165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a:t>
            </a:r>
            <a:r>
              <a:rPr lang="fr-FR" b="1" dirty="0" smtClean="0"/>
              <a:t>Ce vol, il l’a réservé des mois plus tôt dans une agence de Saigon</a:t>
            </a:r>
            <a:endParaRPr lang="fr-FR" b="1" dirty="0"/>
          </a:p>
        </p:txBody>
      </p:sp>
      <p:sp>
        <p:nvSpPr>
          <p:cNvPr id="4" name="Légende encadrée 1 3"/>
          <p:cNvSpPr/>
          <p:nvPr/>
        </p:nvSpPr>
        <p:spPr>
          <a:xfrm flipH="1">
            <a:off x="558800" y="330199"/>
            <a:ext cx="2159000" cy="850900"/>
          </a:xfrm>
          <a:prstGeom prst="borderCallout1">
            <a:avLst>
              <a:gd name="adj1" fmla="val 122243"/>
              <a:gd name="adj2" fmla="val 48244"/>
              <a:gd name="adj3" fmla="val 534114"/>
              <a:gd name="adj4" fmla="val -35541"/>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Explication</a:t>
            </a:r>
            <a:endParaRPr lang="fr-FR" dirty="0"/>
          </a:p>
        </p:txBody>
      </p:sp>
    </p:spTree>
    <p:extLst>
      <p:ext uri="{BB962C8B-B14F-4D97-AF65-F5344CB8AC3E}">
        <p14:creationId xmlns:p14="http://schemas.microsoft.com/office/powerpoint/2010/main" val="37488075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1409699"/>
            <a:ext cx="7950200" cy="4305301"/>
          </a:xfrm>
        </p:spPr>
        <p:txBody>
          <a:bodyPr>
            <a:normAutofit fontScale="92500" lnSpcReduction="20000"/>
          </a:bodyPr>
          <a:lstStyle/>
          <a:p>
            <a:pPr marL="0" indent="0">
              <a:buNone/>
            </a:pPr>
            <a:r>
              <a:rPr lang="fr-FR" dirty="0" smtClean="0"/>
              <a:t>La vieille main tavelée au pouce fendu écarte un voilage de pongé. Après la nuit  d’insomnie, le vermeil de l’aube, la glorieuse cymbale. La chambre d’hôtel blanc neige et or pâle. Au loin la lumière à croisillons de la grande tour en fer derrière un  peu de brume. En bas les arbres très verts du square Boucicaut. La ville est calme  dans le printemps guerrier. Envahie par les réfugiés. Tous ceux-là qui pensaient que leur vie était de ne pas bouger. La vieille main lâche la crémone et saisit la poignée de la valise. Six étages plus bas, Yersin franchit le tambour de bois verni et de cuivre jaune. Un voiturier en habit referme sur lui la portière du taxi. Yersin ne fuit pas. Il n’a jamais fui. </a:t>
            </a:r>
            <a:r>
              <a:rPr lang="fr-FR" b="1" dirty="0" smtClean="0"/>
              <a:t>Ce vol</a:t>
            </a:r>
            <a:r>
              <a:rPr lang="fr-FR" dirty="0" smtClean="0"/>
              <a:t>, il l’a réservé des mois plus tôt dans une agence de Saigon</a:t>
            </a:r>
            <a:endParaRPr lang="fr-FR" dirty="0"/>
          </a:p>
        </p:txBody>
      </p:sp>
      <p:sp>
        <p:nvSpPr>
          <p:cNvPr id="4" name="Légende encadrée 1 3"/>
          <p:cNvSpPr/>
          <p:nvPr/>
        </p:nvSpPr>
        <p:spPr>
          <a:xfrm flipH="1">
            <a:off x="558800" y="330199"/>
            <a:ext cx="2159000" cy="850900"/>
          </a:xfrm>
          <a:prstGeom prst="borderCallout1">
            <a:avLst>
              <a:gd name="adj1" fmla="val 122243"/>
              <a:gd name="adj2" fmla="val 48244"/>
              <a:gd name="adj3" fmla="val 534114"/>
              <a:gd name="adj4" fmla="val -35541"/>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Démonstratif qui anticipe sur la suite de l’action</a:t>
            </a:r>
            <a:endParaRPr lang="fr-FR" dirty="0"/>
          </a:p>
        </p:txBody>
      </p:sp>
    </p:spTree>
    <p:extLst>
      <p:ext uri="{BB962C8B-B14F-4D97-AF65-F5344CB8AC3E}">
        <p14:creationId xmlns:p14="http://schemas.microsoft.com/office/powerpoint/2010/main" val="47010615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6744</Words>
  <Application>Microsoft Office PowerPoint</Application>
  <PresentationFormat>Grand écran</PresentationFormat>
  <Paragraphs>89</Paragraphs>
  <Slides>41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41</vt:i4>
      </vt:variant>
    </vt:vector>
  </HeadingPairs>
  <TitlesOfParts>
    <vt:vector size="45" baseType="lpstr">
      <vt:lpstr>Arial</vt:lpstr>
      <vt:lpstr>Calibri</vt:lpstr>
      <vt:lpstr>Calibri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Lycees Grand Est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nbannier</dc:creator>
  <cp:lastModifiedBy>nbannier</cp:lastModifiedBy>
  <cp:revision>13</cp:revision>
  <dcterms:created xsi:type="dcterms:W3CDTF">2022-05-04T07:07:22Z</dcterms:created>
  <dcterms:modified xsi:type="dcterms:W3CDTF">2022-05-04T08:34:35Z</dcterms:modified>
</cp:coreProperties>
</file>